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89" r:id="rId7"/>
    <p:sldId id="295" r:id="rId8"/>
    <p:sldId id="296" r:id="rId9"/>
    <p:sldId id="297" r:id="rId10"/>
    <p:sldId id="261" r:id="rId11"/>
    <p:sldId id="298" r:id="rId12"/>
    <p:sldId id="262" r:id="rId13"/>
    <p:sldId id="299" r:id="rId14"/>
    <p:sldId id="300" r:id="rId15"/>
    <p:sldId id="302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4" autoAdjust="0"/>
    <p:restoredTop sz="96412" autoAdjust="0"/>
  </p:normalViewPr>
  <p:slideViewPr>
    <p:cSldViewPr snapToGrid="0">
      <p:cViewPr varScale="1">
        <p:scale>
          <a:sx n="98" d="100"/>
          <a:sy n="98" d="100"/>
        </p:scale>
        <p:origin x="108" y="29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nasedky22/insurance-claims-pipeline" TargetMode="External"/><Relationship Id="rId2" Type="http://schemas.openxmlformats.org/officeDocument/2006/relationships/hyperlink" Target="http://www.linkedin.com/in/menasedky22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Mena Sedky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Data Engineer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8FA74E-E481-CC1E-94FC-5557ED9DF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F1DA-42F5-7E2D-EE38-8E16579E0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98118"/>
            <a:ext cx="8421688" cy="800436"/>
          </a:xfrm>
        </p:spPr>
        <p:txBody>
          <a:bodyPr/>
          <a:lstStyle/>
          <a:p>
            <a:r>
              <a:rPr lang="en-US" dirty="0"/>
              <a:t>Scalability &amp; Cloud Considerations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DC315865-BB3F-3873-79AD-7F44674375C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83CEDD-D372-F2B0-4134-576E2EC590DF}"/>
              </a:ext>
            </a:extLst>
          </p:cNvPr>
          <p:cNvSpPr txBox="1">
            <a:spLocks/>
          </p:cNvSpPr>
          <p:nvPr/>
        </p:nvSpPr>
        <p:spPr>
          <a:xfrm>
            <a:off x="6609134" y="1798277"/>
            <a:ext cx="4031945" cy="513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Cost Optimization (AWS)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6B29CB2E-A737-9002-2F84-756F5590784D}"/>
              </a:ext>
            </a:extLst>
          </p:cNvPr>
          <p:cNvSpPr txBox="1">
            <a:spLocks/>
          </p:cNvSpPr>
          <p:nvPr/>
        </p:nvSpPr>
        <p:spPr>
          <a:xfrm>
            <a:off x="6503753" y="2163401"/>
            <a:ext cx="5156469" cy="409648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Storage</a:t>
            </a:r>
            <a:endParaRPr lang="ar-EG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Store data in Parquet/ORC (compressed, columnar).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Apply S3 Lifecycle Policies → Glacier / Deep Archive.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Compute</a:t>
            </a:r>
            <a:endParaRPr lang="ar-EG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 Spot Instances for Glue/EMR.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Enable auto-scaling for EMR/Spark jobs.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Query ad-hoc data with Athena (serverless).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Data Warehouse</a:t>
            </a:r>
            <a:endParaRPr lang="ar-EG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 Redshift RA3 nodes + Spectrum.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Enable Concurrency Scaling only when needed.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EDE2C1-9BA3-4BC6-F316-AB0B8BA8CA3B}"/>
              </a:ext>
            </a:extLst>
          </p:cNvPr>
          <p:cNvSpPr txBox="1">
            <a:spLocks/>
          </p:cNvSpPr>
          <p:nvPr/>
        </p:nvSpPr>
        <p:spPr>
          <a:xfrm>
            <a:off x="637160" y="1798277"/>
            <a:ext cx="4031945" cy="5138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Monitoring &amp; Data Quality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CE9AED3-365C-EB19-96A1-7264588C44A7}"/>
              </a:ext>
            </a:extLst>
          </p:cNvPr>
          <p:cNvSpPr txBox="1">
            <a:spLocks/>
          </p:cNvSpPr>
          <p:nvPr/>
        </p:nvSpPr>
        <p:spPr>
          <a:xfrm>
            <a:off x="531779" y="2163401"/>
            <a:ext cx="5156469" cy="409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Monitoring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CloudWatch</a:t>
            </a:r>
            <a:r>
              <a:rPr lang="en-US" dirty="0"/>
              <a:t> (AWS) for pipeline metrics.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Glue Job Monitoring</a:t>
            </a:r>
            <a:r>
              <a:rPr lang="en-US" dirty="0"/>
              <a:t> Track data latency, failed jobs, throughput.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Data Quality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Implement Great Expectations for automated validation (e.g., no negative claim_amount, date consistency).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Data validation at ingestion (</a:t>
            </a:r>
            <a:r>
              <a:rPr lang="en-US" b="1" dirty="0"/>
              <a:t>Lambda</a:t>
            </a:r>
            <a:r>
              <a:rPr lang="en-US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Store validation reports in S3/Blob + </a:t>
            </a:r>
            <a:r>
              <a:rPr lang="en-US" b="1" dirty="0"/>
              <a:t>SNS</a:t>
            </a:r>
            <a:r>
              <a:rPr lang="ar-EG" b="1" dirty="0"/>
              <a:t> </a:t>
            </a:r>
            <a:r>
              <a:rPr lang="en-US" dirty="0"/>
              <a:t>alerts on failures.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9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3A48B-E802-89AD-B169-56C7E188E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7329DB-A60D-7BF6-E152-76C9C1AE405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622834" y="6492875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rgbClr val="FF0000"/>
                </a:solidFill>
              </a:rPr>
              <a:pPr/>
              <a:t>11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B6F7C0-5905-891A-DFAF-BFD4A621B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1A8FDC-AF2B-776C-E5E3-52EA5E6159AD}"/>
              </a:ext>
            </a:extLst>
          </p:cNvPr>
          <p:cNvSpPr txBox="1"/>
          <p:nvPr/>
        </p:nvSpPr>
        <p:spPr>
          <a:xfrm>
            <a:off x="3047189" y="3244334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Slide Number Placeholder 21">
            <a:extLst>
              <a:ext uri="{FF2B5EF4-FFF2-40B4-BE49-F238E27FC236}">
                <a16:creationId xmlns:a16="http://schemas.microsoft.com/office/drawing/2014/main" id="{F2E8A9C0-E9AD-E2FD-73B4-B97AC29D091D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673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98326-7586-E8FE-A7AC-295F82B82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59EC5-238B-6703-19E1-BAB35666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98118"/>
            <a:ext cx="8421688" cy="800436"/>
          </a:xfrm>
        </p:spPr>
        <p:txBody>
          <a:bodyPr/>
          <a:lstStyle/>
          <a:p>
            <a:r>
              <a:rPr lang="en-US" dirty="0"/>
              <a:t>Analytics Use Case (Architecture Design)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461FFD50-2E4A-8202-3247-2C715FD0E61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CB1E6D5-D3AA-1E26-43FC-AEDC3CF5B2C0}"/>
              </a:ext>
            </a:extLst>
          </p:cNvPr>
          <p:cNvSpPr txBox="1">
            <a:spLocks/>
          </p:cNvSpPr>
          <p:nvPr/>
        </p:nvSpPr>
        <p:spPr>
          <a:xfrm>
            <a:off x="531778" y="1861766"/>
            <a:ext cx="5156469" cy="138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Claims department needs dashboards to monitor</a:t>
            </a:r>
            <a:r>
              <a:rPr lang="en-US" dirty="0"/>
              <a:t>:</a:t>
            </a:r>
            <a:endParaRPr lang="ar-EG" dirty="0"/>
          </a:p>
          <a:p>
            <a:pPr marL="971550" lvl="1" indent="-285750"/>
            <a:r>
              <a:rPr lang="en-US" sz="1600" dirty="0"/>
              <a:t>Average claim settlement time</a:t>
            </a:r>
            <a:endParaRPr lang="ar-EG" sz="1600" dirty="0"/>
          </a:p>
          <a:p>
            <a:pPr marL="971550" lvl="1" indent="-285750"/>
            <a:r>
              <a:rPr lang="en-US" sz="1600" dirty="0"/>
              <a:t>Fraudulent / high-risk claims</a:t>
            </a:r>
            <a:endParaRPr lang="ar-EG" sz="1600" dirty="0"/>
          </a:p>
          <a:p>
            <a:pPr marL="971550" lvl="1" indent="-285750"/>
            <a:r>
              <a:rPr lang="en-US" sz="1600" dirty="0"/>
              <a:t>Total claims amount per policy type</a:t>
            </a:r>
            <a:endParaRPr lang="ar-EG" sz="1600" dirty="0"/>
          </a:p>
          <a:p>
            <a:pPr marL="971550" lvl="1" indent="-285750"/>
            <a:endParaRPr lang="ar-EG" sz="16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B0AECD1-FB36-9514-2FD6-74DF588FB855}"/>
              </a:ext>
            </a:extLst>
          </p:cNvPr>
          <p:cNvSpPr txBox="1">
            <a:spLocks/>
          </p:cNvSpPr>
          <p:nvPr/>
        </p:nvSpPr>
        <p:spPr>
          <a:xfrm>
            <a:off x="531778" y="3248961"/>
            <a:ext cx="4254231" cy="157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Architecture must support:</a:t>
            </a:r>
          </a:p>
          <a:p>
            <a:pPr marL="971550" lvl="1" indent="-285750"/>
            <a:r>
              <a:rPr lang="en-US" sz="1700" b="1" dirty="0"/>
              <a:t>Batch insights </a:t>
            </a:r>
            <a:r>
              <a:rPr lang="en-US" sz="1700" dirty="0"/>
              <a:t>(historical reports, trends)</a:t>
            </a:r>
          </a:p>
          <a:p>
            <a:pPr marL="971550" lvl="1" indent="-285750"/>
            <a:r>
              <a:rPr lang="en-US" sz="1700" b="1" dirty="0"/>
              <a:t>Near real-time insights </a:t>
            </a:r>
            <a:r>
              <a:rPr lang="en-US" sz="1700" dirty="0"/>
              <a:t>(alerts, monitoring)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7D6C8-6E63-4405-CD9E-27B2DEE1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115" y="1861766"/>
            <a:ext cx="6485106" cy="4256932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6B9C33E-89D3-C4F6-0179-8157B5341B2F}"/>
              </a:ext>
            </a:extLst>
          </p:cNvPr>
          <p:cNvSpPr txBox="1">
            <a:spLocks/>
          </p:cNvSpPr>
          <p:nvPr/>
        </p:nvSpPr>
        <p:spPr>
          <a:xfrm>
            <a:off x="531778" y="4963160"/>
            <a:ext cx="4254231" cy="157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Visualization: Quick Sight / Power BI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700" b="1" dirty="0"/>
              <a:t>Alerts &amp; ML: </a:t>
            </a:r>
            <a:r>
              <a:rPr lang="en-US" sz="1700" dirty="0"/>
              <a:t>SageMaker / Azure ML + SNS / Teams</a:t>
            </a:r>
          </a:p>
        </p:txBody>
      </p:sp>
    </p:spTree>
    <p:extLst>
      <p:ext uri="{BB962C8B-B14F-4D97-AF65-F5344CB8AC3E}">
        <p14:creationId xmlns:p14="http://schemas.microsoft.com/office/powerpoint/2010/main" val="2474725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953313"/>
            <a:ext cx="4179570" cy="2898842"/>
          </a:xfrm>
        </p:spPr>
        <p:txBody>
          <a:bodyPr>
            <a:normAutofit/>
          </a:bodyPr>
          <a:lstStyle/>
          <a:p>
            <a:r>
              <a:rPr lang="en-US" b="1" dirty="0"/>
              <a:t>Final Note</a:t>
            </a:r>
            <a:br>
              <a:rPr lang="en-US" dirty="0"/>
            </a:br>
            <a:r>
              <a:rPr lang="en-US" dirty="0"/>
              <a:t>To be fully honest, I was not able to completely understand the last part on my own, but ChatGPT helped me prepare this. I truly hope to gain more practical understanding of how to perform analytics once I get hands-on experience at work. Thank you for the opportunity.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863797-285B-4F77-6536-6E34268A3E3E}"/>
              </a:ext>
            </a:extLst>
          </p:cNvPr>
          <p:cNvSpPr txBox="1">
            <a:spLocks/>
          </p:cNvSpPr>
          <p:nvPr/>
        </p:nvSpPr>
        <p:spPr>
          <a:xfrm>
            <a:off x="4267200" y="4066164"/>
            <a:ext cx="4179570" cy="2422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Mena Sedky</a:t>
            </a:r>
          </a:p>
          <a:p>
            <a:r>
              <a:rPr lang="en-US" b="1" dirty="0"/>
              <a:t>menasedky22@gmail.com</a:t>
            </a:r>
          </a:p>
          <a:p>
            <a:r>
              <a:rPr lang="en-US" b="1" dirty="0">
                <a:hlinkClick r:id="rId2"/>
              </a:rPr>
              <a:t>www.linkedin.com/in/menasedky22</a:t>
            </a:r>
            <a:endParaRPr lang="en-US" b="1" dirty="0"/>
          </a:p>
          <a:p>
            <a:r>
              <a:rPr lang="en-US" b="1" dirty="0"/>
              <a:t>+201288923610</a:t>
            </a:r>
          </a:p>
          <a:p>
            <a:r>
              <a:rPr lang="en-US" b="1" dirty="0">
                <a:hlinkClick r:id="rId3"/>
              </a:rPr>
              <a:t>https://github.com/menasedky22/insurance-claims-pipeline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98" y="368692"/>
            <a:ext cx="3171825" cy="867404"/>
          </a:xfrm>
        </p:spPr>
        <p:txBody>
          <a:bodyPr/>
          <a:lstStyle/>
          <a:p>
            <a:r>
              <a:rPr lang="en-US" dirty="0"/>
              <a:t>About 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7" y="1378537"/>
            <a:ext cx="3171825" cy="1581563"/>
          </a:xfrm>
        </p:spPr>
        <p:txBody>
          <a:bodyPr>
            <a:normAutofit/>
          </a:bodyPr>
          <a:lstStyle/>
          <a:p>
            <a:r>
              <a:rPr lang="en-US" dirty="0"/>
              <a:t>Context: Simulation of a real-world insurance claims platform.</a:t>
            </a:r>
          </a:p>
          <a:p>
            <a:r>
              <a:rPr lang="en-US" dirty="0"/>
              <a:t>Goal: Build a data pipeline to process structured and semi-structured insurance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247A36B-B9C3-76B8-4258-B110A4FCF4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02366" y="3897900"/>
            <a:ext cx="5038119" cy="2591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/>
              <a:t>Simulates real-world ETL pipeline for insurance claims.</a:t>
            </a:r>
            <a:endParaRPr lang="ar-EG"/>
          </a:p>
          <a:p>
            <a:pPr marL="342900" indent="-342900">
              <a:buFont typeface="+mj-lt"/>
              <a:buAutoNum type="arabicPeriod"/>
            </a:pPr>
            <a:r>
              <a:rPr lang="en-US"/>
              <a:t>Cleans &amp; transforms CSV claims/policies data.</a:t>
            </a:r>
            <a:endParaRPr lang="ar-EG"/>
          </a:p>
          <a:p>
            <a:pPr marL="342900" indent="-342900">
              <a:buFont typeface="+mj-lt"/>
              <a:buAutoNum type="arabicPeriod"/>
            </a:pPr>
            <a:r>
              <a:rPr lang="en-US"/>
              <a:t>Loads structured data into </a:t>
            </a:r>
            <a:r>
              <a:rPr lang="en-US" b="1"/>
              <a:t>PostgreSQL</a:t>
            </a:r>
            <a:r>
              <a:rPr lang="en-US"/>
              <a:t> and semi-structured into </a:t>
            </a:r>
            <a:r>
              <a:rPr lang="en-US" b="1"/>
              <a:t>MongoDB Atlas</a:t>
            </a:r>
            <a:r>
              <a:rPr lang="en-US"/>
              <a:t>.</a:t>
            </a:r>
            <a:endParaRPr lang="ar-EG"/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Automated &amp; orchestrated via </a:t>
            </a:r>
            <a:r>
              <a:rPr lang="en-US" b="1"/>
              <a:t>Airflow</a:t>
            </a:r>
            <a:r>
              <a:rPr lang="en-US"/>
              <a:t> in </a:t>
            </a:r>
            <a:r>
              <a:rPr lang="en-US" b="1"/>
              <a:t>Docker</a:t>
            </a:r>
            <a:r>
              <a:rPr lang="en-US"/>
              <a:t>.</a:t>
            </a:r>
            <a:endParaRPr lang="ar-EG"/>
          </a:p>
          <a:p>
            <a:pPr marL="342900" indent="-342900">
              <a:buFont typeface="+mj-lt"/>
              <a:buAutoNum type="arabicPeriod"/>
            </a:pPr>
            <a:r>
              <a:rPr lang="en-US"/>
              <a:t>Scalable cloud-based ELT design (</a:t>
            </a:r>
            <a:r>
              <a:rPr lang="en-US" b="1"/>
              <a:t>AWS</a:t>
            </a:r>
            <a:r>
              <a:rPr lang="en-US"/>
              <a:t>)</a:t>
            </a:r>
            <a:endParaRPr lang="ar-EG"/>
          </a:p>
          <a:p>
            <a:pPr marL="342900" indent="-342900">
              <a:buFont typeface="+mj-lt"/>
              <a:buAutoNum type="arabicPeriod"/>
            </a:pPr>
            <a:r>
              <a:rPr lang="en-US"/>
              <a:t>Supports analytics &amp; reporting use cases.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2D94734-EA60-60A8-42EA-D204FB94445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302366" y="3131485"/>
            <a:ext cx="3171825" cy="5950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Data Cleaning &amp; Transformation</a:t>
            </a:r>
            <a:r>
              <a:rPr lang="ar-EG" dirty="0"/>
              <a:t> </a:t>
            </a:r>
            <a:r>
              <a:rPr lang="en-US" b="1" dirty="0">
                <a:solidFill>
                  <a:srgbClr val="FF0000"/>
                </a:solidFill>
              </a:rPr>
              <a:t>Python</a:t>
            </a:r>
            <a:r>
              <a:rPr lang="en-US" dirty="0"/>
              <a:t> Script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1860059"/>
            <a:ext cx="5431971" cy="14376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Normalize claim_date to UTC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Replace missing claim_type with "other"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Flag invalid claims (claim_amount &lt; 0)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Export cleaned file → claims_cleaned.csv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234F749-1DF8-A648-82A6-446FFABC7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65" y="3571169"/>
            <a:ext cx="4658663" cy="24221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F64DEF0-476A-49A7-6687-841A4A9B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18" y="3571169"/>
            <a:ext cx="5203390" cy="2422166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62AE528-27CF-CB7C-3FD9-801A84E0ADC3}"/>
              </a:ext>
            </a:extLst>
          </p:cNvPr>
          <p:cNvSpPr/>
          <p:nvPr/>
        </p:nvSpPr>
        <p:spPr>
          <a:xfrm>
            <a:off x="4961128" y="4367719"/>
            <a:ext cx="960700" cy="652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CD49B-DB83-F571-A428-4A7097C05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FC60B-9577-021A-463D-953E27B32D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353208"/>
            <a:ext cx="5433204" cy="365125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/>
              <a:t>Data Cleaning &amp; Transformation</a:t>
            </a:r>
            <a:r>
              <a:rPr lang="ar-EG" dirty="0"/>
              <a:t> </a:t>
            </a:r>
            <a:r>
              <a:rPr lang="en-US" b="1" dirty="0">
                <a:solidFill>
                  <a:srgbClr val="FF0000"/>
                </a:solidFill>
              </a:rPr>
              <a:t>SQL Query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5067D-33F3-C2D3-8173-391B022EC5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7537" y="931363"/>
            <a:ext cx="5431971" cy="199235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Load claims_cleaned.csv and policies.csv to </a:t>
            </a:r>
            <a:r>
              <a:rPr lang="en-US" b="1" dirty="0">
                <a:solidFill>
                  <a:srgbClr val="FF0000"/>
                </a:solidFill>
              </a:rPr>
              <a:t>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Write a SQL query that returns the top 5 customers with the highest total claim amount in the last 60 days.</a:t>
            </a:r>
            <a:endParaRPr lang="en-US" b="1" dirty="0"/>
          </a:p>
          <a:p>
            <a:pPr marL="971550" lvl="1" indent="-285750"/>
            <a:r>
              <a:rPr lang="en-US" sz="1400" dirty="0"/>
              <a:t>All claim dates in the dataset were from 2022 and 2023, so the query was designed to return the top 5 customers by total claim amount.</a:t>
            </a:r>
            <a:endParaRPr lang="ar-EG" sz="1400" dirty="0"/>
          </a:p>
          <a:p>
            <a:pPr marL="971550" lvl="1" indent="-285750"/>
            <a:r>
              <a:rPr lang="en-US" sz="1400" dirty="0"/>
              <a:t>The query uses a JOIN between claims and policies tables to enrich claims with policy information before aggregation.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6E7E4839-3424-96B5-B184-8F202A79D4B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A21D53A-2618-2DA8-F1A0-6455E986DE4E}"/>
              </a:ext>
            </a:extLst>
          </p:cNvPr>
          <p:cNvSpPr/>
          <p:nvPr/>
        </p:nvSpPr>
        <p:spPr>
          <a:xfrm>
            <a:off x="5300319" y="4496150"/>
            <a:ext cx="960700" cy="6528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23AAF-9D14-8456-D08D-3471409C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" y="2286289"/>
            <a:ext cx="5203391" cy="4070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A1A17-AD62-8537-2E25-C4E538A52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019" y="2923713"/>
            <a:ext cx="4525006" cy="37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C2EBA-8EC3-7A90-BBC3-09BF85FF3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74F80-6AC9-A474-D3F3-C5C4A950FD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0595" y="353208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ETL/ELT Pipeline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44921E-B52A-97EA-5E23-8C34AAAE3C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7537" y="931363"/>
            <a:ext cx="5431971" cy="285269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Extract</a:t>
            </a:r>
            <a:r>
              <a:rPr lang="en-US" dirty="0"/>
              <a:t>: Read claims &amp; policies tables from PostgreSQL.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Transform</a:t>
            </a:r>
            <a:r>
              <a:rPr lang="en-US" dirty="0"/>
              <a:t>:</a:t>
            </a:r>
            <a:endParaRPr lang="ar-EG" dirty="0"/>
          </a:p>
          <a:p>
            <a:pPr marL="971550" lvl="1" indent="-285750"/>
            <a:r>
              <a:rPr lang="en-US" sz="1400" dirty="0"/>
              <a:t>Join on </a:t>
            </a:r>
            <a:r>
              <a:rPr lang="en-US" sz="1400" dirty="0" err="1"/>
              <a:t>policy_id</a:t>
            </a:r>
            <a:r>
              <a:rPr lang="en-US" sz="1400" dirty="0"/>
              <a:t>.</a:t>
            </a:r>
            <a:endParaRPr lang="ar-EG" sz="1400" dirty="0"/>
          </a:p>
          <a:p>
            <a:pPr marL="971550" lvl="1" indent="-285750"/>
            <a:r>
              <a:rPr lang="en-US" sz="1400" dirty="0"/>
              <a:t>Normalize date fields.</a:t>
            </a:r>
            <a:endParaRPr lang="ar-EG" sz="1400" dirty="0"/>
          </a:p>
          <a:p>
            <a:pPr marL="971550" lvl="1" indent="-285750"/>
            <a:r>
              <a:rPr lang="en-US" sz="1400" dirty="0"/>
              <a:t>Clean nulls &amp; set _id = </a:t>
            </a:r>
            <a:r>
              <a:rPr lang="en-US" sz="1400" dirty="0" err="1"/>
              <a:t>claim_id</a:t>
            </a:r>
            <a:r>
              <a:rPr lang="en-US" sz="1400" dirty="0"/>
              <a:t>.</a:t>
            </a:r>
            <a:endParaRPr lang="ar-EG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Load</a:t>
            </a:r>
            <a:r>
              <a:rPr lang="en-US" dirty="0"/>
              <a:t>: Insert JSON documents into MongoDB Atlas (</a:t>
            </a:r>
            <a:r>
              <a:rPr lang="en-US" dirty="0" err="1"/>
              <a:t>claims_with_policies</a:t>
            </a:r>
            <a:r>
              <a:rPr lang="en-US" dirty="0"/>
              <a:t>).</a:t>
            </a:r>
            <a:endParaRPr lang="ar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✅ Output: Enriched insurance claims stored as semi-structured JSON for analytics.</a:t>
            </a:r>
            <a:endParaRPr lang="en-US" sz="1400" dirty="0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4EA2C08-D27F-B4ED-9315-CA7641C3CC2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3F18E374-3094-E389-F27B-8BF7C5ED2B8E}"/>
              </a:ext>
            </a:extLst>
          </p:cNvPr>
          <p:cNvSpPr/>
          <p:nvPr/>
        </p:nvSpPr>
        <p:spPr>
          <a:xfrm>
            <a:off x="5387868" y="4747097"/>
            <a:ext cx="620276" cy="489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665CE-FD5B-DFD8-C7B0-47B355CF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52" y="2271378"/>
            <a:ext cx="4888268" cy="438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E867E2-D42F-5DEB-72B8-353A92C5C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33281"/>
            <a:ext cx="5527844" cy="3019955"/>
          </a:xfrm>
          <a:prstGeom prst="rect">
            <a:avLst/>
          </a:prstGeom>
        </p:spPr>
      </p:pic>
      <p:sp>
        <p:nvSpPr>
          <p:cNvPr id="9" name="Slide Number Placeholder 21">
            <a:extLst>
              <a:ext uri="{FF2B5EF4-FFF2-40B4-BE49-F238E27FC236}">
                <a16:creationId xmlns:a16="http://schemas.microsoft.com/office/drawing/2014/main" id="{F18D0DF1-E94E-0C78-3028-0DF269A242FB}"/>
              </a:ext>
            </a:extLst>
          </p:cNvPr>
          <p:cNvSpPr txBox="1">
            <a:spLocks/>
          </p:cNvSpPr>
          <p:nvPr/>
        </p:nvSpPr>
        <p:spPr>
          <a:xfrm>
            <a:off x="10853056" y="6508750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60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14B5-7BEA-3C48-AF04-89CE42BF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E861FA74-BA81-3BC8-FC34-96156CBDC422}"/>
              </a:ext>
            </a:extLst>
          </p:cNvPr>
          <p:cNvSpPr/>
          <p:nvPr/>
        </p:nvSpPr>
        <p:spPr>
          <a:xfrm>
            <a:off x="5387868" y="4747097"/>
            <a:ext cx="620276" cy="4894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8CF50-93A6-C53E-72A6-2DBA0425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57" y="-21112"/>
            <a:ext cx="12279857" cy="6879112"/>
          </a:xfrm>
          <a:prstGeom prst="rect">
            <a:avLst/>
          </a:prstGeom>
        </p:spPr>
      </p:pic>
      <p:sp>
        <p:nvSpPr>
          <p:cNvPr id="12" name="Slide Number Placeholder 21">
            <a:extLst>
              <a:ext uri="{FF2B5EF4-FFF2-40B4-BE49-F238E27FC236}">
                <a16:creationId xmlns:a16="http://schemas.microsoft.com/office/drawing/2014/main" id="{F56B88F0-50C0-7C6E-8797-EB1E864A6C5F}"/>
              </a:ext>
            </a:extLst>
          </p:cNvPr>
          <p:cNvSpPr txBox="1">
            <a:spLocks/>
          </p:cNvSpPr>
          <p:nvPr/>
        </p:nvSpPr>
        <p:spPr>
          <a:xfrm>
            <a:off x="10700656" y="6356350"/>
            <a:ext cx="6531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90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70" y="442746"/>
            <a:ext cx="4259094" cy="70511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Airflow</a:t>
            </a:r>
            <a:r>
              <a:rPr lang="en-US" dirty="0"/>
              <a:t> DAG – ETL Claims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6370" y="1481138"/>
            <a:ext cx="1979457" cy="70511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dirty="0"/>
              <a:t>Import functions</a:t>
            </a:r>
            <a:br>
              <a:rPr lang="ar-EG" dirty="0"/>
            </a:br>
            <a:r>
              <a:rPr lang="ar-EG" dirty="0"/>
              <a:t>&amp;</a:t>
            </a:r>
            <a:r>
              <a:rPr lang="en-US" dirty="0"/>
              <a:t>DAG Config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/>
              <a:t>Extract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20800" y="3633788"/>
            <a:ext cx="2141764" cy="514350"/>
          </a:xfrm>
        </p:spPr>
        <p:txBody>
          <a:bodyPr/>
          <a:lstStyle/>
          <a:p>
            <a:r>
              <a:rPr lang="en-US" dirty="0"/>
              <a:t>Transform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dirty="0"/>
              <a:t>Reuse extract, transform, load logic from external script</a:t>
            </a:r>
            <a:endParaRPr lang="ar-EG" dirty="0"/>
          </a:p>
          <a:p>
            <a:r>
              <a:rPr lang="en-US" dirty="0"/>
              <a:t>Daily schedule, retries, logging, no backfill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82564"/>
            <a:ext cx="5539095" cy="1010842"/>
          </a:xfrm>
        </p:spPr>
        <p:txBody>
          <a:bodyPr/>
          <a:lstStyle/>
          <a:p>
            <a:r>
              <a:rPr lang="en-US" dirty="0"/>
              <a:t>Pull claims &amp; policies from PostgreSQL, push via .</a:t>
            </a:r>
            <a:r>
              <a:rPr lang="en-US" dirty="0" err="1"/>
              <a:t>xcom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en-US" dirty="0"/>
              <a:t>Join &amp; clean data, convert into JSON records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r>
              <a:rPr lang="en-US" dirty="0"/>
              <a:t>Add created_at timestamp, insert JSON into MongoDB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C059-14E8-8470-843B-2F9A9CBA4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9FB7ECE-6814-24BB-5A6C-251947C0D619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56CFC-4D0B-8507-1161-C47B5863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2298" cy="35797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81413B-051D-696C-9D74-D32AF6E66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6239"/>
            <a:ext cx="11021438" cy="301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48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598118"/>
            <a:ext cx="8421688" cy="800436"/>
          </a:xfrm>
        </p:spPr>
        <p:txBody>
          <a:bodyPr/>
          <a:lstStyle/>
          <a:p>
            <a:r>
              <a:rPr lang="en-US" dirty="0"/>
              <a:t>Scalability &amp; Cloud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7491" y="1798276"/>
            <a:ext cx="4031945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b="1" dirty="0"/>
              <a:t>File Format &amp; Partitioning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1C80FB-53F9-42EE-B1E6-D0F998EC5D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2110" y="2312168"/>
            <a:ext cx="5265332" cy="124241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Parquet</a:t>
            </a:r>
            <a:r>
              <a:rPr lang="en-US" dirty="0"/>
              <a:t> (columnar, compressed, efficient for analytics).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Partition by </a:t>
            </a:r>
            <a:r>
              <a:rPr lang="en-US" b="1" dirty="0"/>
              <a:t>year/month/day</a:t>
            </a:r>
            <a:r>
              <a:rPr lang="en-US" dirty="0"/>
              <a:t> (and optionally by claim_type).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Secondary partition by </a:t>
            </a:r>
            <a:r>
              <a:rPr lang="en-US" b="1" dirty="0"/>
              <a:t>region or claim_type</a:t>
            </a:r>
            <a:r>
              <a:rPr lang="en-US" dirty="0"/>
              <a:t> if queries need filtering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EDDF5E1-3D58-60B7-4974-5D47A3A626C2}"/>
              </a:ext>
            </a:extLst>
          </p:cNvPr>
          <p:cNvSpPr txBox="1">
            <a:spLocks/>
          </p:cNvSpPr>
          <p:nvPr/>
        </p:nvSpPr>
        <p:spPr>
          <a:xfrm>
            <a:off x="5622823" y="4093860"/>
            <a:ext cx="4031945" cy="36512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Frameworks / Services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5951C0-D87B-1BE6-483B-A09EE0553AE8}"/>
              </a:ext>
            </a:extLst>
          </p:cNvPr>
          <p:cNvSpPr txBox="1">
            <a:spLocks/>
          </p:cNvSpPr>
          <p:nvPr/>
        </p:nvSpPr>
        <p:spPr>
          <a:xfrm>
            <a:off x="5517442" y="4468198"/>
            <a:ext cx="5156469" cy="1748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AWS Services</a:t>
            </a:r>
            <a:endParaRPr lang="ar-EG" sz="1600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Ingestion: Kinesis Firehose / </a:t>
            </a:r>
            <a:r>
              <a:rPr lang="en-US" b="1" dirty="0"/>
              <a:t>S3</a:t>
            </a:r>
            <a:r>
              <a:rPr lang="en-US" dirty="0"/>
              <a:t> Put events.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Transform: </a:t>
            </a:r>
            <a:r>
              <a:rPr lang="en-US" b="1" dirty="0"/>
              <a:t>AWS Glue</a:t>
            </a:r>
            <a:r>
              <a:rPr lang="en-US" dirty="0"/>
              <a:t> jobs (serverless Spark).</a:t>
            </a:r>
            <a:endParaRPr lang="ar-EG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Analytics: </a:t>
            </a:r>
            <a:r>
              <a:rPr lang="en-US" b="1" dirty="0"/>
              <a:t>Athena</a:t>
            </a:r>
            <a:r>
              <a:rPr lang="en-US" dirty="0"/>
              <a:t> for ad-hoc queries, </a:t>
            </a:r>
            <a:r>
              <a:rPr lang="en-US" b="1" dirty="0"/>
              <a:t>Redshift</a:t>
            </a:r>
            <a:r>
              <a:rPr lang="en-US" dirty="0"/>
              <a:t> for structured warehouse.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10980D2D-A96C-4E9B-A00E-81C4CAF0ABBD}" vid="{7928933E-F394-4192-9CD9-6D2A259AB57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966C46A-DC57-4209-80CD-9FE6C93151F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FFFA3F-0FB5-4ED3-8906-A15B16577F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18436D-DA32-4E27-AC64-8FFEDA5218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403</TotalTime>
  <Words>724</Words>
  <Application>Microsoft Office PowerPoint</Application>
  <PresentationFormat>Widescreen</PresentationFormat>
  <Paragraphs>104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Monoline</vt:lpstr>
      <vt:lpstr>Mena Sedky</vt:lpstr>
      <vt:lpstr>About the Project</vt:lpstr>
      <vt:lpstr>PowerPoint Presentation</vt:lpstr>
      <vt:lpstr>PowerPoint Presentation</vt:lpstr>
      <vt:lpstr>PowerPoint Presentation</vt:lpstr>
      <vt:lpstr>PowerPoint Presentation</vt:lpstr>
      <vt:lpstr>Airflow DAG – ETL Claims Pipeline</vt:lpstr>
      <vt:lpstr>PowerPoint Presentation</vt:lpstr>
      <vt:lpstr>Scalability &amp; Cloud Considerations</vt:lpstr>
      <vt:lpstr>Scalability &amp; Cloud Considerations</vt:lpstr>
      <vt:lpstr>PowerPoint Presentation</vt:lpstr>
      <vt:lpstr>Analytics Use Case (Architecture Design)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Ahd Hisham</dc:creator>
  <cp:lastModifiedBy>Ahd Hisham</cp:lastModifiedBy>
  <cp:revision>22</cp:revision>
  <dcterms:created xsi:type="dcterms:W3CDTF">2025-09-04T07:21:06Z</dcterms:created>
  <dcterms:modified xsi:type="dcterms:W3CDTF">2025-09-04T14:30:36Z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